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52"/>
  </p:notesMasterIdLst>
  <p:sldIdLst>
    <p:sldId id="256" r:id="rId2"/>
    <p:sldId id="361" r:id="rId3"/>
    <p:sldId id="362" r:id="rId4"/>
    <p:sldId id="363" r:id="rId5"/>
    <p:sldId id="366" r:id="rId6"/>
    <p:sldId id="364" r:id="rId7"/>
    <p:sldId id="365" r:id="rId8"/>
    <p:sldId id="326" r:id="rId9"/>
    <p:sldId id="345" r:id="rId10"/>
    <p:sldId id="293" r:id="rId11"/>
    <p:sldId id="295" r:id="rId12"/>
    <p:sldId id="338" r:id="rId13"/>
    <p:sldId id="294" r:id="rId14"/>
    <p:sldId id="334" r:id="rId15"/>
    <p:sldId id="333" r:id="rId16"/>
    <p:sldId id="336" r:id="rId17"/>
    <p:sldId id="282" r:id="rId18"/>
    <p:sldId id="359" r:id="rId19"/>
    <p:sldId id="360" r:id="rId20"/>
    <p:sldId id="271" r:id="rId21"/>
    <p:sldId id="280" r:id="rId22"/>
    <p:sldId id="319" r:id="rId23"/>
    <p:sldId id="339" r:id="rId24"/>
    <p:sldId id="347" r:id="rId25"/>
    <p:sldId id="341" r:id="rId26"/>
    <p:sldId id="286" r:id="rId27"/>
    <p:sldId id="281" r:id="rId28"/>
    <p:sldId id="272" r:id="rId29"/>
    <p:sldId id="273" r:id="rId30"/>
    <p:sldId id="274" r:id="rId31"/>
    <p:sldId id="289" r:id="rId32"/>
    <p:sldId id="298" r:id="rId33"/>
    <p:sldId id="343" r:id="rId34"/>
    <p:sldId id="348" r:id="rId35"/>
    <p:sldId id="349" r:id="rId36"/>
    <p:sldId id="275" r:id="rId37"/>
    <p:sldId id="277" r:id="rId38"/>
    <p:sldId id="300" r:id="rId39"/>
    <p:sldId id="346" r:id="rId40"/>
    <p:sldId id="288" r:id="rId41"/>
    <p:sldId id="305" r:id="rId42"/>
    <p:sldId id="350" r:id="rId43"/>
    <p:sldId id="292" r:id="rId44"/>
    <p:sldId id="309" r:id="rId45"/>
    <p:sldId id="310" r:id="rId46"/>
    <p:sldId id="367" r:id="rId47"/>
    <p:sldId id="354" r:id="rId48"/>
    <p:sldId id="368" r:id="rId49"/>
    <p:sldId id="355" r:id="rId50"/>
    <p:sldId id="356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30EDFAAF-BDAC-4CD1-B541-B458A9F85A7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6B6F76F6-96BF-4325-8478-C41F512C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209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3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78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05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48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9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2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4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1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93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BD18BB2-41C7-4CCA-A5B8-DE5BD055F8B4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12A022-0539-4D1C-B0ED-36BC82165E3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08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57200"/>
            <a:ext cx="7772400" cy="5334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HEART of San Mateo County 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76800"/>
            <a:ext cx="6629400" cy="1275904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The John Stewart Company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Friday, May 15, 2015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2286000"/>
            <a:ext cx="667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Some projects with unique challenges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4842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924-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/>
          <a:stretch>
            <a:fillRect/>
          </a:stretch>
        </p:blipFill>
        <p:spPr bwMode="auto">
          <a:xfrm>
            <a:off x="685800" y="106215"/>
            <a:ext cx="7683529" cy="576269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85891" y="5831186"/>
            <a:ext cx="688334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	Casa </a:t>
            </a:r>
            <a:r>
              <a:rPr lang="en-US" sz="3600" b="1" kern="0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Feliz</a:t>
            </a:r>
            <a:endParaRPr lang="en-US" sz="500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20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6663" y="6400800"/>
            <a:ext cx="7124700" cy="5334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Casa </a:t>
            </a:r>
            <a:r>
              <a:rPr lang="en-US" sz="3200" b="1" dirty="0" err="1" smtClean="0">
                <a:latin typeface="Calibri" panose="020F0502020204030204" pitchFamily="34" charset="0"/>
              </a:rPr>
              <a:t>Feliz</a:t>
            </a:r>
            <a:r>
              <a:rPr lang="en-US" sz="3200" b="1" dirty="0" smtClean="0">
                <a:latin typeface="Calibri" panose="020F0502020204030204" pitchFamily="34" charset="0"/>
              </a:rPr>
              <a:t> today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4" name="Picture 1" descr="Casa Feliz entry by Bernard And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3" y="152400"/>
            <a:ext cx="7391400" cy="59131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64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asaFeliz-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8622"/>
            <a:ext cx="7467600" cy="555257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5791200"/>
            <a:ext cx="746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	Casa </a:t>
            </a:r>
            <a:r>
              <a:rPr lang="en-US" sz="3600" b="1" kern="0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Feliz</a:t>
            </a:r>
            <a:endParaRPr lang="en-US" sz="500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93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45201" y="228600"/>
            <a:ext cx="65891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	</a:t>
            </a:r>
            <a:r>
              <a:rPr lang="en-US" sz="3600" b="1" kern="0" dirty="0" smtClean="0">
                <a:latin typeface="Calibri" pitchFamily="34" charset="0"/>
              </a:rPr>
              <a:t>CASA FELIZ</a:t>
            </a:r>
            <a:br>
              <a:rPr lang="en-US" sz="3600" b="1" kern="0" dirty="0" smtClean="0">
                <a:latin typeface="Calibri" pitchFamily="34" charset="0"/>
              </a:rPr>
            </a:br>
            <a:r>
              <a:rPr lang="en-US" sz="3600" b="1" kern="0" dirty="0" smtClean="0">
                <a:latin typeface="Calibri" pitchFamily="34" charset="0"/>
              </a:rPr>
              <a:t>Project Overview today</a:t>
            </a:r>
            <a:endParaRPr lang="en-US" sz="500" b="1" kern="0" dirty="0">
              <a:latin typeface="Calibri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981200"/>
            <a:ext cx="6591985" cy="37776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60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studio units affordable to extremely low-income tenants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21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units for 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developmentally disabled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tenants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Redeveloped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0.34-acre site 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Located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near downtown San Jose and 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San Jose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State 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University</a:t>
            </a: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Construction completed March 2009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LEED-NC 2.2 Gold certified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56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uto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5211779" cy="37782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auto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2000"/>
            <a:ext cx="2533650" cy="219233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286250" y="5486400"/>
            <a:ext cx="4191000" cy="57943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Treasure Island  (1939)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 descr="KWTI-00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9" y="4032250"/>
            <a:ext cx="2819400" cy="21145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75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uto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14" y="4032867"/>
            <a:ext cx="2883985" cy="206658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 descr="auto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044"/>
            <a:ext cx="3429000" cy="315641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 descr="auto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8" y="1325638"/>
            <a:ext cx="3581400" cy="22674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 descr="auto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665638"/>
            <a:ext cx="3352800" cy="23987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803276" y="6324600"/>
            <a:ext cx="5537447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Treasure Island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914400" y="175044"/>
            <a:ext cx="3657600" cy="139171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latin typeface="Century Gothic" panose="020B0502020202020204" pitchFamily="34" charset="0"/>
              </a:rPr>
              <a:t>Housing was built for Navy personnel in the 1960’s, 70’s and 80’s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42" y="381000"/>
            <a:ext cx="5422916" cy="747490"/>
          </a:xfrm>
          <a:noFill/>
          <a:ln/>
        </p:spPr>
        <p:txBody>
          <a:bodyPr/>
          <a:lstStyle/>
          <a:p>
            <a:pPr algn="ctr"/>
            <a:r>
              <a:rPr lang="en-US" altLang="en-US" sz="2400" dirty="0">
                <a:latin typeface="Century Gothic" panose="020B0502020202020204" pitchFamily="34" charset="0"/>
              </a:rPr>
              <a:t>The Base was decommissioned in 1997 and the housing stood empty</a:t>
            </a:r>
          </a:p>
        </p:txBody>
      </p:sp>
      <p:pic>
        <p:nvPicPr>
          <p:cNvPr id="4" name="Picture 8" descr="KWTI-009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8490"/>
            <a:ext cx="6858000" cy="51435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752600" y="6306477"/>
            <a:ext cx="5501545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Treasure Island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8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33400"/>
            <a:ext cx="7467600" cy="857219"/>
          </a:xfrm>
        </p:spPr>
        <p:txBody>
          <a:bodyPr/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Status in 1999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1752600"/>
            <a:ext cx="6629400" cy="469087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Land and 650 vacant units owned by Navy</a:t>
            </a:r>
            <a:endParaRPr lang="en-US" sz="26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Treasure Island Development Authority (TIDA) has lease from Navy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</a:rPr>
              <a:t>JSCo has sub-lease from TIDA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Calibri" panose="020F0502020204030204" pitchFamily="34" charset="0"/>
              </a:rPr>
              <a:t>Work statement: Invest, Rehabilitate, market, lease all housing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Calibri" panose="020F0502020204030204" pitchFamily="34" charset="0"/>
              </a:rPr>
              <a:t>Environmental clean-up issues with Navy &amp; DTSC (FOSL)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No schools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Poor transit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</a:rPr>
              <a:t>No </a:t>
            </a:r>
            <a:r>
              <a:rPr lang="en-US" sz="2600" dirty="0" smtClean="0">
                <a:latin typeface="Calibri" panose="020F0502020204030204" pitchFamily="34" charset="0"/>
              </a:rPr>
              <a:t>grocery, drug, retail stores</a:t>
            </a:r>
            <a:endParaRPr lang="en-US" sz="26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smtClean="0">
                <a:latin typeface="Calibri" panose="020F0502020204030204" pitchFamily="34" charset="0"/>
              </a:rPr>
              <a:t>Interspersion of 220 units of formerly homeless families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</a:rPr>
              <a:t>No willing conventional lender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Calibri" panose="020F0502020204030204" pitchFamily="34" charset="0"/>
              </a:rPr>
              <a:t>$7-10M up-front capital</a:t>
            </a:r>
          </a:p>
        </p:txBody>
      </p:sp>
    </p:spTree>
    <p:extLst>
      <p:ext uri="{BB962C8B-B14F-4D97-AF65-F5344CB8AC3E}">
        <p14:creationId xmlns:p14="http://schemas.microsoft.com/office/powerpoint/2010/main" val="1582248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" y="152400"/>
            <a:ext cx="7467600" cy="610474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2959" y="6400800"/>
            <a:ext cx="7543800" cy="518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T.I. 1945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0337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" y="304800"/>
            <a:ext cx="7757159" cy="581787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2959" y="6400800"/>
            <a:ext cx="7543800" cy="518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Unplanned Remediation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241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533400"/>
            <a:ext cx="7543800" cy="93259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Snap shots of 6 projects which have these </a:t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common characteristics…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45734"/>
            <a:ext cx="7452360" cy="447886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Dysfunctional and fallow properties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Bad histories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Long shots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Public-private partnerships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Non-profit/for-profit partnerships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Low/moderate income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Long pre-development phase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Complex financing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Public official foster parents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0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WTI-017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9" y="3035740"/>
            <a:ext cx="4191000" cy="31432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838200" y="6324600"/>
            <a:ext cx="7818718" cy="57943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Rehabilitated for interim use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2" descr="KWTI-011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82" y="228600"/>
            <a:ext cx="4165600" cy="31242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KWTI-01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41" y="3733800"/>
            <a:ext cx="3179482" cy="21336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WTI-010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367"/>
            <a:ext cx="3153624" cy="236521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95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879475" y="6278562"/>
            <a:ext cx="5537447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Treasure Island today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00598" cy="59356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978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B - West Block from Bay Stre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248400" cy="46763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752600" y="5715000"/>
            <a:ext cx="6248400" cy="6858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S.F. Public Housing 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(221 Units)   Circa 2000</a:t>
            </a:r>
          </a:p>
          <a:p>
            <a:pPr algn="ctr"/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15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600200" y="5486400"/>
            <a:ext cx="6201775" cy="8382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S.F. Public Housing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Circa 2000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3" descr="n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6201775" cy="46482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877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6910"/>
            <a:ext cx="6589199" cy="747490"/>
          </a:xfrm>
        </p:spPr>
        <p:txBody>
          <a:bodyPr>
            <a:normAutofit/>
          </a:bodyPr>
          <a:lstStyle/>
          <a:p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Historical Overview, year 2000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6014" y="990600"/>
            <a:ext cx="6591985" cy="2148110"/>
          </a:xfrm>
        </p:spPr>
        <p:txBody>
          <a:bodyPr>
            <a:noAutofit/>
          </a:bodyPr>
          <a:lstStyle/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 3" charset="2"/>
              <a:buChar char="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</a:rPr>
              <a:t>Punitive Post WWII design</a:t>
            </a:r>
          </a:p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 3" charset="2"/>
              <a:buChar char="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</a:rPr>
              <a:t>221 units owned &amp; operated by S.F.H.A. for 60 years</a:t>
            </a:r>
          </a:p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 3" charset="2"/>
              <a:buChar char="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</a:rPr>
              <a:t>High crime, high operating costs</a:t>
            </a:r>
          </a:p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 3" charset="2"/>
              <a:buChar char="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</a:rPr>
              <a:t>Operating deficits</a:t>
            </a:r>
          </a:p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 3" charset="2"/>
              <a:buChar char="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</a:rPr>
              <a:t>Bane of North Beach</a:t>
            </a:r>
          </a:p>
          <a:p>
            <a:pPr marL="342900" indent="-342900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 3" charset="2"/>
              <a:buChar char="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</a:rPr>
              <a:t>Bane of S.F. Mayors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8800" y="3519710"/>
            <a:ext cx="6589199" cy="7474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latin typeface="Calibri" panose="020F0502020204030204" pitchFamily="34" charset="0"/>
              </a:rPr>
              <a:t>Knock-down &amp; rebuild schemes came up short because…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06398" y="4419600"/>
            <a:ext cx="6591985" cy="2148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Complex transaction with Housing Authority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HUD sanctions on SFHA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Lack of financing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Tenant fear of displacement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Relocation funding during construction</a:t>
            </a:r>
          </a:p>
          <a:p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Geotech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1595708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219200" y="5300804"/>
            <a:ext cx="6781800" cy="12954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S.F. Public Housing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Demolition 2003</a:t>
            </a:r>
            <a:endParaRPr lang="en-US" sz="28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3" descr="n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1740"/>
            <a:ext cx="6781800" cy="508189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16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878957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</a:rPr>
              <a:t>North Beach Place proceeds in 2002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14500" y="1752600"/>
            <a:ext cx="6172200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341 HOPE VI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1,2,3 &amp;4 bedrooms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2/3 public housing and 1/3 tax credit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Public/private venture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Mixed use (21,000 Sq. Ft. Retail)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Mixed 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Mixed income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Contractors: </a:t>
            </a:r>
            <a:r>
              <a:rPr lang="en-US" dirty="0" err="1" smtClean="0">
                <a:latin typeface="Calibri" panose="020F0502020204030204" pitchFamily="34" charset="0"/>
              </a:rPr>
              <a:t>Nibbi</a:t>
            </a:r>
            <a:r>
              <a:rPr lang="en-US" dirty="0" smtClean="0">
                <a:latin typeface="Calibri" panose="020F0502020204030204" pitchFamily="34" charset="0"/>
              </a:rPr>
              <a:t>/Cahill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Architect: Paul Barnhart/</a:t>
            </a:r>
            <a:r>
              <a:rPr lang="en-US" dirty="0" err="1" smtClean="0">
                <a:latin typeface="Calibri" panose="020F0502020204030204" pitchFamily="34" charset="0"/>
              </a:rPr>
              <a:t>Trotka</a:t>
            </a:r>
            <a:endParaRPr lang="en-US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Developer: Bridge/</a:t>
            </a:r>
            <a:r>
              <a:rPr lang="en-US" dirty="0" err="1" smtClean="0">
                <a:latin typeface="Calibri" panose="020F0502020204030204" pitchFamily="34" charset="0"/>
              </a:rPr>
              <a:t>Em</a:t>
            </a:r>
            <a:r>
              <a:rPr lang="en-US" dirty="0" smtClean="0">
                <a:latin typeface="Calibri" panose="020F0502020204030204" pitchFamily="34" charset="0"/>
              </a:rPr>
              <a:t> Johnson/JSCo</a:t>
            </a:r>
          </a:p>
        </p:txBody>
      </p:sp>
    </p:spTree>
    <p:extLst>
      <p:ext uri="{BB962C8B-B14F-4D97-AF65-F5344CB8AC3E}">
        <p14:creationId xmlns:p14="http://schemas.microsoft.com/office/powerpoint/2010/main" val="1042859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" y="1295400"/>
            <a:ext cx="8077200" cy="42937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95300" y="304800"/>
            <a:ext cx="8077200" cy="8382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Place today</a:t>
            </a:r>
            <a:endParaRPr lang="en-US" sz="36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1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02894"/>
            <a:ext cx="8001000" cy="528350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86624" y="5562600"/>
            <a:ext cx="8094552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Place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0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127"/>
            <a:ext cx="8001000" cy="5326673"/>
          </a:xfrm>
          <a:prstGeom prst="rect">
            <a:avLst/>
          </a:prstGeom>
          <a:solidFill>
            <a:srgbClr val="000000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33400" y="5715000"/>
            <a:ext cx="8001000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Place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22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3340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4662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81000"/>
            <a:ext cx="7567967" cy="4953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38199" y="5638800"/>
            <a:ext cx="7567967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North Beach Place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1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815466"/>
              </p:ext>
            </p:extLst>
          </p:nvPr>
        </p:nvGraphicFramePr>
        <p:xfrm>
          <a:off x="2819400" y="228600"/>
          <a:ext cx="3810000" cy="588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Acrobat Document" r:id="rId3" imgW="7543800" imgH="11658600" progId="Acrobat.Document.11">
                  <p:embed/>
                </p:oleObj>
              </mc:Choice>
              <mc:Fallback>
                <p:oleObj name="Acrobat Document" r:id="rId3" imgW="7543800" imgH="11658600" progId="Acrobat.Document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79" t="4826" r="1848" b="11594"/>
                      <a:stretch>
                        <a:fillRect/>
                      </a:stretch>
                    </p:blipFill>
                    <p:spPr bwMode="auto">
                      <a:xfrm>
                        <a:off x="2819400" y="228600"/>
                        <a:ext cx="3810000" cy="58880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>
                            <a:lumMod val="75000"/>
                          </a:schemeClr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 txBox="1">
            <a:spLocks/>
          </p:cNvSpPr>
          <p:nvPr/>
        </p:nvSpPr>
        <p:spPr>
          <a:xfrm>
            <a:off x="2819399" y="6248400"/>
            <a:ext cx="3810001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Hunters View</a:t>
            </a:r>
            <a:endParaRPr lang="en-US" sz="36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4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428432" cy="6712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Pre-construction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4" name="Content Placeholder 3" descr="P:\Hunters View\Hunters View July 2009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823690"/>
            <a:ext cx="7239000" cy="5429251"/>
          </a:xfr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430866" y="6344793"/>
            <a:ext cx="6358467" cy="57943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Hunters View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1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518468" cy="6712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Pre-construction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4" name="Picture 16" descr="DSCN616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0483"/>
            <a:ext cx="3708469" cy="267833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IMG_03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/>
          <a:stretch>
            <a:fillRect/>
          </a:stretch>
        </p:blipFill>
        <p:spPr bwMode="auto">
          <a:xfrm>
            <a:off x="1143000" y="600483"/>
            <a:ext cx="3740221" cy="270414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IMG_03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"/>
          <a:stretch>
            <a:fillRect/>
          </a:stretch>
        </p:blipFill>
        <p:spPr bwMode="auto">
          <a:xfrm>
            <a:off x="1130257" y="3464708"/>
            <a:ext cx="3752964" cy="27805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DSCN61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58" y="3464708"/>
            <a:ext cx="3721211" cy="27805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838200" y="6288370"/>
            <a:ext cx="7518468" cy="57943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Hunters View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54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186" y="1066800"/>
            <a:ext cx="6589199" cy="51889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Barriers to development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6591985" cy="350520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No HOPE VI Grant from HUD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Unsafe neighborhood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Push back on gentrification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Over 100 community meetings in Phase I alone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Naturally occurring asbestos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Steep slope site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Need </a:t>
            </a:r>
            <a:r>
              <a:rPr lang="en-US" sz="2400" dirty="0">
                <a:latin typeface="Calibri" panose="020F0502020204030204" pitchFamily="34" charset="0"/>
              </a:rPr>
              <a:t>to cobble together </a:t>
            </a:r>
            <a:r>
              <a:rPr lang="en-US" sz="2400" u="sng" dirty="0">
                <a:latin typeface="Calibri" panose="020F0502020204030204" pitchFamily="34" charset="0"/>
              </a:rPr>
              <a:t>multiple </a:t>
            </a:r>
            <a:r>
              <a:rPr lang="en-US" sz="2400" dirty="0">
                <a:latin typeface="Calibri" panose="020F0502020204030204" pitchFamily="34" charset="0"/>
              </a:rPr>
              <a:t>financing sources…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60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543800" cy="1450757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Hunters View financing sources</a:t>
            </a:r>
            <a:r>
              <a:rPr lang="en-US" b="1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b="1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(Phases I &amp; II only)</a:t>
            </a:r>
            <a:endParaRPr lang="en-US" sz="32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6629400" cy="4495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S.F. Housing Authority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S.F. Redevelopment Agency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City of San Francisco (HOPE SF)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State of California (Prop 1-C)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Housing Trust of Silicon Valley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AHP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Enterprise Foundation (</a:t>
            </a:r>
            <a:r>
              <a:rPr lang="en-US" sz="1800" dirty="0" err="1" smtClean="0"/>
              <a:t>LiHTC</a:t>
            </a:r>
            <a:r>
              <a:rPr lang="en-US" sz="1800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Wells Fargo (</a:t>
            </a:r>
            <a:r>
              <a:rPr lang="en-US" sz="1800" dirty="0" err="1" smtClean="0"/>
              <a:t>LiHTC</a:t>
            </a:r>
            <a:r>
              <a:rPr lang="en-US" sz="1800" dirty="0"/>
              <a:t>)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err="1" smtClean="0"/>
              <a:t>Baytree</a:t>
            </a:r>
            <a:r>
              <a:rPr lang="en-US" sz="1800" dirty="0" smtClean="0"/>
              <a:t> Foundation (Education)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LISC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San Francisco Foundation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Ford Foundation (Grant &amp; PRI’s)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Fannie Mae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Stewardship Council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8947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94465" y="6324600"/>
            <a:ext cx="7231269" cy="57943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Hunters View Phase 1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414227"/>
            <a:ext cx="8153400" cy="5376973"/>
          </a:xfr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1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409700" y="6324600"/>
            <a:ext cx="6324600" cy="57943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Hunters View Phase 1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506349"/>
            <a:ext cx="7924800" cy="5284851"/>
          </a:xfr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1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81000"/>
            <a:ext cx="8153400" cy="5428182"/>
          </a:xfr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100324" y="6410483"/>
            <a:ext cx="7019551" cy="48373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Hunters View Phase 1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5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"/>
            <a:ext cx="4343400" cy="6634919"/>
          </a:xfr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3961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822959" y="1752600"/>
            <a:ext cx="7543801" cy="4116494"/>
          </a:xfrm>
        </p:spPr>
        <p:txBody>
          <a:bodyPr/>
          <a:lstStyle/>
          <a:p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/>
              <a:t>Adaptive reuse of circa 1911/1920 Southern Pacific Hospital for Seniors – 158 units and Families – 36 </a:t>
            </a:r>
            <a:r>
              <a:rPr lang="en-US" altLang="en-US" sz="3200" dirty="0" smtClean="0"/>
              <a:t>units in </a:t>
            </a:r>
            <a:r>
              <a:rPr lang="en-US" altLang="en-US" sz="3200" dirty="0"/>
              <a:t>San Francisco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22959" y="1143000"/>
            <a:ext cx="3215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/>
              <a:t>Mercy Terrace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8893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066800"/>
            <a:ext cx="4988999" cy="64044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Hunters View Today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752600"/>
            <a:ext cx="7620000" cy="4495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HOPE SF Bond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Public/private venture with San Francisco Housing Authority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740 units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22 acres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Phase I (complete): affordable rental using </a:t>
            </a:r>
            <a:r>
              <a:rPr lang="en-US" sz="1800" dirty="0" err="1" smtClean="0">
                <a:latin typeface="Calibri" panose="020F0502020204030204" pitchFamily="34" charset="0"/>
              </a:rPr>
              <a:t>LiHTC</a:t>
            </a:r>
            <a:r>
              <a:rPr lang="en-US" sz="1800" dirty="0" smtClean="0">
                <a:latin typeface="Calibri" panose="020F0502020204030204" pitchFamily="34" charset="0"/>
              </a:rPr>
              <a:t>, Prop 1-C, other 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Phase II (under construction): same, plus Habitat for Humanity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Phase III/IV: Market rate rental and condos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Tax credit purchasers: Enterprise &amp; Wells Fargo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Architect: Solomon/Taggart/Baker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Contractors: </a:t>
            </a:r>
            <a:r>
              <a:rPr lang="en-US" sz="1800" dirty="0" err="1" smtClean="0">
                <a:latin typeface="Calibri" panose="020F0502020204030204" pitchFamily="34" charset="0"/>
              </a:rPr>
              <a:t>Nibbi</a:t>
            </a:r>
            <a:r>
              <a:rPr lang="en-US" sz="1800" dirty="0" smtClean="0">
                <a:latin typeface="Calibri" panose="020F0502020204030204" pitchFamily="34" charset="0"/>
              </a:rPr>
              <a:t> /Cahill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Calibri" panose="020F0502020204030204" pitchFamily="34" charset="0"/>
              </a:rPr>
              <a:t>Developers: JSCo/Devine &amp; Gong/Ridge Point</a:t>
            </a:r>
            <a:endParaRPr 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47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MART Rail 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223837"/>
            <a:ext cx="4943475" cy="61007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499" y="6477000"/>
            <a:ext cx="4105275" cy="27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2000" b="1" dirty="0" smtClean="0">
                <a:latin typeface="Frutiger" pitchFamily="34" charset="0"/>
              </a:rPr>
              <a:t>SMART Passenger Rail Corridor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990600"/>
            <a:ext cx="2549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Railroad Square</a:t>
            </a: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Santa Rosa, CA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924800" y="2286000"/>
            <a:ext cx="485773" cy="1524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43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24110"/>
            <a:ext cx="7620000" cy="7474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The Cannery and Plant 5 in 1999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262" y="2057400"/>
            <a:ext cx="6591985" cy="396240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 transit-oriented development tied to SMART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Bought two 1908 cannery buildings next to </a:t>
            </a:r>
            <a:r>
              <a:rPr lang="en-US" sz="2400" dirty="0" smtClean="0"/>
              <a:t>Santa </a:t>
            </a:r>
            <a:r>
              <a:rPr lang="en-US" sz="2400" dirty="0"/>
              <a:t>Rosa Railroad Station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Preserved/braced some historic walls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4-year clean up of soil &amp; ground water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Entitled 93 units of affordable senior housing in 2008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Awarded $11.3M of Prop 1-C Grant Funds in 2009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Became eligible for $5.5M of RDA Funds</a:t>
            </a:r>
          </a:p>
        </p:txBody>
      </p:sp>
    </p:spTree>
    <p:extLst>
      <p:ext uri="{BB962C8B-B14F-4D97-AF65-F5344CB8AC3E}">
        <p14:creationId xmlns:p14="http://schemas.microsoft.com/office/powerpoint/2010/main" val="4111770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taining Wall - from af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3264"/>
            <a:ext cx="8102013" cy="55301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77000" y="5914931"/>
            <a:ext cx="4214812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2000" b="1" dirty="0" smtClean="0">
                <a:latin typeface="Frutiger" pitchFamily="34" charset="0"/>
              </a:rPr>
              <a:t>1908 Cannery Looking West</a:t>
            </a:r>
          </a:p>
        </p:txBody>
      </p:sp>
    </p:spTree>
    <p:extLst>
      <p:ext uri="{BB962C8B-B14F-4D97-AF65-F5344CB8AC3E}">
        <p14:creationId xmlns:p14="http://schemas.microsoft.com/office/powerpoint/2010/main" val="2773927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6956" y="6324600"/>
            <a:ext cx="4586287" cy="42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Frutiger" pitchFamily="34" charset="0"/>
              </a:rPr>
              <a:t>3 West Third Street Cannery Interior</a:t>
            </a:r>
          </a:p>
        </p:txBody>
      </p:sp>
      <p:pic>
        <p:nvPicPr>
          <p:cNvPr id="4" name="Picture 4" descr="Interior B &amp; W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867400" cy="58674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31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5719" y="6400800"/>
            <a:ext cx="8315325" cy="595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sz="2800" b="1" dirty="0" smtClean="0">
                <a:latin typeface="Frutiger" pitchFamily="34" charset="0"/>
              </a:rPr>
              <a:t>Demolition and wall retention</a:t>
            </a:r>
          </a:p>
        </p:txBody>
      </p:sp>
      <p:pic>
        <p:nvPicPr>
          <p:cNvPr id="6" name="Picture 4" descr="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15325" cy="56578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22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ater Tow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848600" cy="47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473825"/>
            <a:ext cx="7848600" cy="384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2000" b="1" dirty="0" smtClean="0">
                <a:latin typeface="Calibri" panose="020F0502020204030204" pitchFamily="34" charset="0"/>
              </a:rPr>
              <a:t>8-story Water Tower &amp; Opening of Pedestrian / View Corridor</a:t>
            </a:r>
          </a:p>
        </p:txBody>
      </p:sp>
    </p:spTree>
    <p:extLst>
      <p:ext uri="{BB962C8B-B14F-4D97-AF65-F5344CB8AC3E}">
        <p14:creationId xmlns:p14="http://schemas.microsoft.com/office/powerpoint/2010/main" val="2588291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9145" y="6172200"/>
            <a:ext cx="8229600" cy="600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b="1" dirty="0" smtClean="0">
                <a:latin typeface="Frutiger" pitchFamily="34" charset="0"/>
              </a:rPr>
              <a:t>Future Development at 3 West Third Street</a:t>
            </a:r>
          </a:p>
        </p:txBody>
      </p:sp>
      <p:pic>
        <p:nvPicPr>
          <p:cNvPr id="62468" name="Picture 4" descr="Project Lo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7" y="352425"/>
            <a:ext cx="8501062" cy="57435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30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848600" cy="68875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n-lt"/>
              </a:rPr>
              <a:t>Aerial of Site 2009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4" descr="Aerial Dep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848600" cy="493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71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19200"/>
            <a:ext cx="6589199" cy="51889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Love’s labor lost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351" y="2209800"/>
            <a:ext cx="6591985" cy="342900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Sonoma County economy tanks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Sales tax revenue doesn’t fully service bonds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Train service delayed year-after-year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Immediate neighbors want up-scale market rate housing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In 2013, new Mayor &amp; City Council reject project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</a:rPr>
              <a:t>$11.3 M Prop 1-C Grant &amp; $5.5 M RDA allocation lost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1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477000"/>
            <a:ext cx="7772400" cy="44249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Mercy Terrace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4" descr="01-MERCY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772400" cy="56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34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6019800"/>
            <a:ext cx="7094710" cy="54643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hope springs eternal…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079470" cy="4343400"/>
          </a:xfrm>
        </p:spPr>
      </p:pic>
      <p:sp>
        <p:nvSpPr>
          <p:cNvPr id="5" name="TextBox 4"/>
          <p:cNvSpPr txBox="1"/>
          <p:nvPr/>
        </p:nvSpPr>
        <p:spPr>
          <a:xfrm>
            <a:off x="914400" y="634425"/>
            <a:ext cx="6556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First SMART cars roll into county 2015</a:t>
            </a:r>
          </a:p>
        </p:txBody>
      </p:sp>
    </p:spTree>
    <p:extLst>
      <p:ext uri="{BB962C8B-B14F-4D97-AF65-F5344CB8AC3E}">
        <p14:creationId xmlns:p14="http://schemas.microsoft.com/office/powerpoint/2010/main" val="619672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477000"/>
            <a:ext cx="7696200" cy="457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Mercy Terrace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4" descr="MERCY1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2251"/>
            <a:ext cx="7696200" cy="58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825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477000"/>
            <a:ext cx="7696200" cy="49836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Mercy Terrace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4" descr="mercy 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385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195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95300" y="64008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>
              <a:defRPr/>
            </a:pPr>
            <a:r>
              <a:rPr lang="en-US" sz="2400" b="1" kern="0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Casa </a:t>
            </a:r>
            <a:r>
              <a:rPr lang="en-US" sz="2400" b="1" kern="0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Feliz</a:t>
            </a:r>
            <a:r>
              <a:rPr lang="en-US" sz="2400" b="1" kern="0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</a:rPr>
              <a:t> (circa 1994)                                           San Jose, CA</a:t>
            </a:r>
            <a:endParaRPr lang="en-US" sz="2400" b="1" kern="0" dirty="0">
              <a:latin typeface="Calibri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7696200" cy="57721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21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403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3600" b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CASA FELIZ</a:t>
            </a:r>
            <a:br>
              <a:rPr lang="en-US" sz="3600" b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sz="3600" b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The back story</a:t>
            </a:r>
            <a:endParaRPr lang="en-US" sz="500" b="1" kern="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321806"/>
            <a:ext cx="6208199" cy="52578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latin typeface="Calibri" panose="020F0502020204030204" pitchFamily="34" charset="0"/>
              </a:rPr>
              <a:t>Former S.J. State sorority (circa 1950’s) became…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59 units/6 BA for persons with mental disabilities (mid ‘90’s)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Loans from City of San Jose &amp; State (HCD) to non-profit owner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JSCo management contract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Owner declared bankruptcy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Court approved abandonment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dirty="0" smtClean="0">
                <a:latin typeface="Calibri" panose="020F0502020204030204" pitchFamily="34" charset="0"/>
              </a:rPr>
              <a:t>JSCo de facto owner for 7 years, without client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Work-out with City/State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JSCo and First Community Housing form partnership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Temporary relocation funding found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</a:rPr>
              <a:t>New project, same mission</a:t>
            </a:r>
          </a:p>
          <a:p>
            <a:endParaRPr lang="en-US" sz="2400" dirty="0" smtClean="0"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40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2164</TotalTime>
  <Words>824</Words>
  <Application>Microsoft Office PowerPoint</Application>
  <PresentationFormat>On-screen Show (4:3)</PresentationFormat>
  <Paragraphs>172</Paragraphs>
  <Slides>50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Retrospect</vt:lpstr>
      <vt:lpstr>Acrobat Document</vt:lpstr>
      <vt:lpstr>HEART of San Mateo County </vt:lpstr>
      <vt:lpstr>Snap shots of 6 projects which have these  common characteristics…</vt:lpstr>
      <vt:lpstr>PowerPoint Presentation</vt:lpstr>
      <vt:lpstr>PowerPoint Presentation</vt:lpstr>
      <vt:lpstr>Mercy Terrace</vt:lpstr>
      <vt:lpstr>Mercy Terrace</vt:lpstr>
      <vt:lpstr>Mercy Terrace</vt:lpstr>
      <vt:lpstr>PowerPoint Presentation</vt:lpstr>
      <vt:lpstr> CASA FELIZ The back story</vt:lpstr>
      <vt:lpstr>PowerPoint Presentation</vt:lpstr>
      <vt:lpstr>Casa Feliz today</vt:lpstr>
      <vt:lpstr>PowerPoint Presentation</vt:lpstr>
      <vt:lpstr> CASA FELIZ Project Overview today</vt:lpstr>
      <vt:lpstr>PowerPoint Presentation</vt:lpstr>
      <vt:lpstr>PowerPoint Presentation</vt:lpstr>
      <vt:lpstr>The Base was decommissioned in 1997 and the housing stood empty</vt:lpstr>
      <vt:lpstr>Status in 1999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Overview, year 2000</vt:lpstr>
      <vt:lpstr>PowerPoint Presentation</vt:lpstr>
      <vt:lpstr>North Beach Place proceeds in 2002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Pre-construction</vt:lpstr>
      <vt:lpstr>Pre-construction</vt:lpstr>
      <vt:lpstr>Barriers to development</vt:lpstr>
      <vt:lpstr>Hunters View financing sources (Phases I &amp; II only)</vt:lpstr>
      <vt:lpstr>PowerPoint Presentation</vt:lpstr>
      <vt:lpstr>PowerPoint Presentation</vt:lpstr>
      <vt:lpstr>PowerPoint Presentation</vt:lpstr>
      <vt:lpstr>PowerPoint Presentation</vt:lpstr>
      <vt:lpstr>Hunters View Today</vt:lpstr>
      <vt:lpstr>SMART Passenger Rail Corridor</vt:lpstr>
      <vt:lpstr>The Cannery and Plant 5 in 1999</vt:lpstr>
      <vt:lpstr>PowerPoint Presentation</vt:lpstr>
      <vt:lpstr>3 West Third Street Cannery Interior</vt:lpstr>
      <vt:lpstr>Demolition and wall retention</vt:lpstr>
      <vt:lpstr>8-story Water Tower &amp; Opening of Pedestrian / View Corridor</vt:lpstr>
      <vt:lpstr>Future Development at 3 West Third Street</vt:lpstr>
      <vt:lpstr>Aerial of Site 2009</vt:lpstr>
      <vt:lpstr>Love’s labor lost</vt:lpstr>
      <vt:lpstr>hope springs eternal…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Jaimie Cruz</dc:creator>
  <cp:lastModifiedBy>Paula</cp:lastModifiedBy>
  <cp:revision>89</cp:revision>
  <cp:lastPrinted>2015-05-08T17:28:25Z</cp:lastPrinted>
  <dcterms:created xsi:type="dcterms:W3CDTF">2014-08-19T17:10:45Z</dcterms:created>
  <dcterms:modified xsi:type="dcterms:W3CDTF">2015-05-08T20:25:05Z</dcterms:modified>
</cp:coreProperties>
</file>